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0" r:id="rId5"/>
    <p:sldId id="388" r:id="rId6"/>
    <p:sldId id="389" r:id="rId7"/>
    <p:sldId id="404" r:id="rId8"/>
    <p:sldId id="405" r:id="rId9"/>
    <p:sldId id="395" r:id="rId10"/>
    <p:sldId id="401" r:id="rId11"/>
    <p:sldId id="407" r:id="rId12"/>
    <p:sldId id="392" r:id="rId13"/>
    <p:sldId id="408" r:id="rId14"/>
    <p:sldId id="406" r:id="rId15"/>
    <p:sldId id="396" r:id="rId16"/>
    <p:sldId id="402" r:id="rId17"/>
    <p:sldId id="403" r:id="rId18"/>
    <p:sldId id="398" r:id="rId19"/>
    <p:sldId id="399" r:id="rId20"/>
    <p:sldId id="40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46" autoAdjust="0"/>
  </p:normalViewPr>
  <p:slideViewPr>
    <p:cSldViewPr>
      <p:cViewPr varScale="1">
        <p:scale>
          <a:sx n="91" d="100"/>
          <a:sy n="91" d="100"/>
        </p:scale>
        <p:origin x="795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334E-3229-4B36-8E3E-6AE45653913E}" type="datetimeFigureOut">
              <a:rPr lang="en-NZ" smtClean="0"/>
              <a:t>27/03/2018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D0BA3-DC92-4D4D-90CB-B4E5DEEBE64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456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D0BA3-DC92-4D4D-90CB-B4E5DEEBE640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31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1"/>
            <a:ext cx="9156192" cy="68671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0859" y="3218966"/>
            <a:ext cx="7474959" cy="1774910"/>
          </a:xfrm>
          <a:prstGeom prst="rect">
            <a:avLst/>
          </a:prstGeom>
        </p:spPr>
        <p:txBody>
          <a:bodyPr anchor="t" anchorCtr="0"/>
          <a:lstStyle>
            <a:lvl1pPr algn="ctr">
              <a:defRPr sz="6000" b="1" i="1" cap="none" baseline="0">
                <a:solidFill>
                  <a:srgbClr val="A1DEE9"/>
                </a:solidFill>
                <a:latin typeface="Source Sans Pro"/>
                <a:cs typeface="Source Sans Pro"/>
              </a:defRPr>
            </a:lvl1pPr>
          </a:lstStyle>
          <a:p>
            <a:r>
              <a:rPr lang="en-AU" sz="5700" dirty="0" smtClean="0">
                <a:solidFill>
                  <a:srgbClr val="A1DEE9"/>
                </a:solidFill>
              </a:rPr>
              <a:t>Heading to go here maximum 2 lines</a:t>
            </a:r>
            <a:endParaRPr lang="en-US" sz="5700" b="0" i="0" dirty="0">
              <a:solidFill>
                <a:srgbClr val="A1DEE9"/>
              </a:solidFill>
              <a:latin typeface="Source Sans Pro"/>
              <a:cs typeface="Source Sans Pro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0859" y="5164938"/>
            <a:ext cx="7474959" cy="833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4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9518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58" cy="68669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0442" y="1475561"/>
            <a:ext cx="7474959" cy="1927565"/>
          </a:xfrm>
          <a:prstGeom prst="rect">
            <a:avLst/>
          </a:prstGeom>
        </p:spPr>
        <p:txBody>
          <a:bodyPr anchor="t" anchorCtr="0"/>
          <a:lstStyle>
            <a:lvl1pPr algn="l">
              <a:defRPr sz="5700" b="1" i="1" cap="none" baseline="0">
                <a:solidFill>
                  <a:srgbClr val="15597B"/>
                </a:solidFill>
                <a:latin typeface="Source Sans Pro"/>
                <a:cs typeface="Source Sans Pro"/>
              </a:defRPr>
            </a:lvl1pPr>
          </a:lstStyle>
          <a:p>
            <a:r>
              <a:rPr lang="en-AU" dirty="0" smtClean="0"/>
              <a:t>Heading to go here. Maximum two lines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0442" y="3343147"/>
            <a:ext cx="7474959" cy="833653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400" b="0" i="0">
                <a:solidFill>
                  <a:schemeClr val="tx1">
                    <a:lumMod val="50000"/>
                  </a:schemeClr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80289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9316" y="424554"/>
            <a:ext cx="8145192" cy="727401"/>
          </a:xfrm>
          <a:prstGeom prst="rect">
            <a:avLst/>
          </a:prstGeom>
        </p:spPr>
        <p:txBody>
          <a:bodyPr anchor="t" anchorCtr="0"/>
          <a:lstStyle>
            <a:lvl1pPr algn="l">
              <a:defRPr sz="3400" b="1" i="1" cap="none" baseline="0">
                <a:solidFill>
                  <a:srgbClr val="15597B"/>
                </a:solidFill>
                <a:latin typeface="Source Sans Pro"/>
                <a:cs typeface="Source Sans Pro"/>
              </a:defRPr>
            </a:lvl1pPr>
          </a:lstStyle>
          <a:p>
            <a:r>
              <a:rPr lang="en-AU" dirty="0" smtClean="0"/>
              <a:t>Heading to go here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68481" y="1603375"/>
            <a:ext cx="4329596" cy="3459163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AU" sz="2400" b="0" dirty="0" smtClean="0">
                <a:solidFill>
                  <a:srgbClr val="58595B"/>
                </a:solidFill>
              </a:rPr>
              <a:t>Text to go here</a:t>
            </a:r>
            <a:endParaRPr lang="en-US" sz="2400" b="0" dirty="0">
              <a:solidFill>
                <a:srgbClr val="58595B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00328" y="1603375"/>
            <a:ext cx="3456432" cy="3459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/>
                <a:cs typeface="Open sans"/>
              </a:defRPr>
            </a:lvl1pPr>
          </a:lstStyle>
          <a:p>
            <a:r>
              <a:rPr lang="en-US" dirty="0" smtClean="0"/>
              <a:t>Picture here</a:t>
            </a:r>
            <a:endParaRPr lang="en-US" dirty="0"/>
          </a:p>
        </p:txBody>
      </p:sp>
      <p:pic>
        <p:nvPicPr>
          <p:cNvPr id="11" name="Picture 10" descr="J003339 New Southern Sky ppt 0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7183"/>
            <a:ext cx="9144000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9158" y="415717"/>
            <a:ext cx="8030408" cy="727401"/>
          </a:xfrm>
          <a:prstGeom prst="rect">
            <a:avLst/>
          </a:prstGeom>
        </p:spPr>
        <p:txBody>
          <a:bodyPr anchor="t" anchorCtr="0"/>
          <a:lstStyle>
            <a:lvl1pPr algn="l">
              <a:defRPr sz="3400" b="1" i="1" cap="none" baseline="0">
                <a:solidFill>
                  <a:srgbClr val="15597B"/>
                </a:solidFill>
                <a:latin typeface="Source Sans Pro"/>
                <a:cs typeface="Source Sans Pro"/>
              </a:defRPr>
            </a:lvl1pPr>
          </a:lstStyle>
          <a:p>
            <a:r>
              <a:rPr lang="en-AU" dirty="0" smtClean="0"/>
              <a:t>Heading to go here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7222" y="1590528"/>
            <a:ext cx="8002344" cy="330015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1pPr>
            <a:lvl2pPr marL="742950" indent="-285750">
              <a:buFont typeface="Arial"/>
              <a:buChar char="•"/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2pPr>
            <a:lvl3pPr marL="1143000" indent="-228600">
              <a:buFont typeface="Lucida Grande"/>
              <a:buChar char="-"/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3pPr>
            <a:lvl4pPr marL="1600200" indent="-228600">
              <a:buFont typeface="Lucida Grande"/>
              <a:buChar char="-"/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4pPr>
            <a:lvl5pPr>
              <a:defRPr sz="2400">
                <a:solidFill>
                  <a:srgbClr val="58595B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13" name="Picture 12" descr="J003339 New Southern Sky ppt 0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7183"/>
            <a:ext cx="9144000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11560" y="4437112"/>
            <a:ext cx="7772400" cy="154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sz="3600" dirty="0" smtClean="0"/>
              <a:t>Steve Smyth</a:t>
            </a:r>
            <a:r>
              <a:rPr lang="en" sz="3600" dirty="0"/>
              <a:t/>
            </a:r>
            <a:br>
              <a:rPr lang="en" sz="3600" dirty="0"/>
            </a:br>
            <a:r>
              <a:rPr lang="en" sz="3600" dirty="0" smtClean="0"/>
              <a:t>Director New </a:t>
            </a:r>
            <a:r>
              <a:rPr lang="en" sz="3600" dirty="0"/>
              <a:t>Southern </a:t>
            </a:r>
            <a:r>
              <a:rPr lang="en" sz="3600" dirty="0" smtClean="0"/>
              <a:t>Sky</a:t>
            </a:r>
            <a:br>
              <a:rPr lang="en" sz="3600" dirty="0" smtClean="0"/>
            </a:br>
            <a:r>
              <a:rPr lang="en" sz="3600" dirty="0"/>
              <a:t/>
            </a:r>
            <a:br>
              <a:rPr lang="en" sz="3600" dirty="0"/>
            </a:br>
            <a:r>
              <a:rPr lang="en" sz="2800" dirty="0" smtClean="0">
                <a:solidFill>
                  <a:schemeClr val="bg1"/>
                </a:solidFill>
              </a:rPr>
              <a:t>Performance Based Navigation (PBN) Implementation in New Zealand</a:t>
            </a:r>
            <a:r>
              <a:rPr lang="en" sz="3600" dirty="0" smtClean="0"/>
              <a:t/>
            </a:r>
            <a:br>
              <a:rPr lang="en" sz="3600" dirty="0" smtClean="0"/>
            </a:br>
            <a:endParaRPr lang="en" sz="3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54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3" y="1052736"/>
            <a:ext cx="7975749" cy="412287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16" y="188640"/>
            <a:ext cx="8534464" cy="727401"/>
          </a:xfrm>
        </p:spPr>
        <p:txBody>
          <a:bodyPr anchor="t" anchorCtr="0"/>
          <a:lstStyle/>
          <a:p>
            <a:pPr algn="ctr"/>
            <a:r>
              <a:rPr lang="en-NZ" sz="4000" i="0" dirty="0" smtClean="0">
                <a:latin typeface="Segoe Print" panose="02000600000000000000" pitchFamily="2" charset="0"/>
              </a:rPr>
              <a:t>APV by the numbers</a:t>
            </a:r>
            <a:endParaRPr lang="en-NZ" sz="4000" i="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does GA Fit into this picture?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3300150"/>
          </a:xfrm>
        </p:spPr>
        <p:txBody>
          <a:bodyPr/>
          <a:lstStyle/>
          <a:p>
            <a:r>
              <a:rPr lang="en-NZ" dirty="0" smtClean="0"/>
              <a:t>Is GA on the margins of all </a:t>
            </a:r>
            <a:r>
              <a:rPr lang="en-NZ" dirty="0"/>
              <a:t>this? Why should GA matter</a:t>
            </a:r>
            <a:r>
              <a:rPr lang="en-NZ" dirty="0" smtClean="0"/>
              <a:t>?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70" y="2132856"/>
            <a:ext cx="58858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1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30408" cy="727401"/>
          </a:xfrm>
        </p:spPr>
        <p:txBody>
          <a:bodyPr/>
          <a:lstStyle/>
          <a:p>
            <a:pPr algn="ctr"/>
            <a:r>
              <a:rPr lang="en-NZ" dirty="0" smtClean="0"/>
              <a:t>How does GA Fit into this picture?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24" y="1196752"/>
            <a:ext cx="8424936" cy="3300150"/>
          </a:xfrm>
        </p:spPr>
        <p:txBody>
          <a:bodyPr/>
          <a:lstStyle/>
          <a:p>
            <a:r>
              <a:rPr lang="en-NZ" dirty="0" smtClean="0"/>
              <a:t>Is GA on the margins of all </a:t>
            </a:r>
            <a:r>
              <a:rPr lang="en-NZ" dirty="0"/>
              <a:t>this? Why should GA matter</a:t>
            </a:r>
            <a:r>
              <a:rPr lang="en-NZ" dirty="0" smtClean="0"/>
              <a:t>?</a:t>
            </a:r>
          </a:p>
          <a:p>
            <a:pPr lvl="1"/>
            <a:r>
              <a:rPr lang="en-NZ" dirty="0" smtClean="0"/>
              <a:t>GA is where commercial pilots are grown</a:t>
            </a:r>
          </a:p>
          <a:p>
            <a:pPr lvl="1"/>
            <a:r>
              <a:rPr lang="en-NZ" dirty="0" smtClean="0"/>
              <a:t>PBN training has to be provided by training organisations</a:t>
            </a:r>
          </a:p>
          <a:p>
            <a:pPr lvl="1"/>
            <a:r>
              <a:rPr lang="en-NZ" dirty="0" smtClean="0"/>
              <a:t>If conventional means of navigation is only a back-up </a:t>
            </a:r>
            <a:r>
              <a:rPr lang="en-NZ" dirty="0" smtClean="0"/>
              <a:t>(the MON) GA </a:t>
            </a:r>
            <a:r>
              <a:rPr lang="en-NZ" dirty="0" smtClean="0"/>
              <a:t>IFR needs to adopt PBN </a:t>
            </a:r>
          </a:p>
          <a:p>
            <a:pPr lvl="1"/>
            <a:r>
              <a:rPr lang="en-NZ" dirty="0" smtClean="0"/>
              <a:t>GA needs to be part of the PBN system, not an impediment</a:t>
            </a:r>
          </a:p>
          <a:p>
            <a:pPr lvl="1"/>
            <a:r>
              <a:rPr lang="en-NZ" dirty="0" smtClean="0"/>
              <a:t>There are a host of </a:t>
            </a:r>
            <a:r>
              <a:rPr lang="en-NZ" b="1" dirty="0" smtClean="0"/>
              <a:t>new air vehicles </a:t>
            </a:r>
            <a:r>
              <a:rPr lang="en-NZ" dirty="0" smtClean="0"/>
              <a:t>entering the system – PBN is a good way to integrate and stay safe 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483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Benefits to GA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If you need/want to fly IFR, PBN is safer</a:t>
            </a:r>
          </a:p>
          <a:p>
            <a:endParaRPr lang="en-NZ" dirty="0" smtClean="0"/>
          </a:p>
          <a:p>
            <a:r>
              <a:rPr lang="en-NZ" dirty="0"/>
              <a:t>I</a:t>
            </a:r>
            <a:r>
              <a:rPr lang="en-NZ" dirty="0" smtClean="0"/>
              <a:t>t can save you time – equipped and ready – ATC will feed you in for your approach</a:t>
            </a:r>
          </a:p>
          <a:p>
            <a:endParaRPr lang="en-NZ" dirty="0" smtClean="0"/>
          </a:p>
          <a:p>
            <a:r>
              <a:rPr lang="en-NZ" dirty="0" smtClean="0"/>
              <a:t>Accurate and predictable – avoid those new hazards</a:t>
            </a:r>
          </a:p>
          <a:p>
            <a:endParaRPr lang="en-NZ" dirty="0" smtClean="0"/>
          </a:p>
          <a:p>
            <a:r>
              <a:rPr lang="en-NZ" dirty="0" smtClean="0"/>
              <a:t>Flexible use of airspace – training sand-pits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798440"/>
            <a:ext cx="257302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1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1412776"/>
            <a:ext cx="8002344" cy="3300150"/>
          </a:xfrm>
        </p:spPr>
        <p:txBody>
          <a:bodyPr/>
          <a:lstStyle/>
          <a:p>
            <a:r>
              <a:rPr lang="en-NZ" dirty="0" smtClean="0"/>
              <a:t>Availability of procedures in NZ – what happens after the controlled aerodrome PBN roll-out is complete?</a:t>
            </a:r>
          </a:p>
          <a:p>
            <a:endParaRPr lang="en-NZ" dirty="0" smtClean="0"/>
          </a:p>
          <a:p>
            <a:r>
              <a:rPr lang="en-NZ" dirty="0" smtClean="0"/>
              <a:t>GA pilot </a:t>
            </a:r>
            <a:r>
              <a:rPr lang="en-NZ" dirty="0" err="1"/>
              <a:t>m</a:t>
            </a:r>
            <a:r>
              <a:rPr lang="en-NZ" dirty="0" err="1" smtClean="0"/>
              <a:t>indset</a:t>
            </a:r>
            <a:r>
              <a:rPr lang="en-NZ" dirty="0" smtClean="0"/>
              <a:t> – not new, but requires systematic application – need to tune in</a:t>
            </a:r>
          </a:p>
          <a:p>
            <a:endParaRPr lang="en-NZ" dirty="0"/>
          </a:p>
          <a:p>
            <a:r>
              <a:rPr lang="en-NZ" dirty="0" smtClean="0"/>
              <a:t>Apparent complexity – greater familiarity with flight manual/GPS operations manual required to ensure that Human Factors don’t bite you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891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Future - </a:t>
            </a:r>
            <a:r>
              <a:rPr lang="en-AU" dirty="0" smtClean="0"/>
              <a:t>SBAS </a:t>
            </a:r>
            <a:r>
              <a:rPr lang="en-AU" dirty="0"/>
              <a:t>Test-bed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60" y="1196752"/>
            <a:ext cx="8238796" cy="3300150"/>
          </a:xfrm>
        </p:spPr>
        <p:txBody>
          <a:bodyPr/>
          <a:lstStyle/>
          <a:p>
            <a:r>
              <a:rPr lang="en-AU" dirty="0"/>
              <a:t>T</a:t>
            </a:r>
            <a:r>
              <a:rPr lang="en-AU" dirty="0" smtClean="0"/>
              <a:t>esting </a:t>
            </a:r>
            <a:r>
              <a:rPr lang="en-AU" dirty="0"/>
              <a:t>3</a:t>
            </a:r>
            <a:r>
              <a:rPr lang="en-AU" dirty="0" smtClean="0"/>
              <a:t> </a:t>
            </a:r>
            <a:r>
              <a:rPr lang="en-AU" dirty="0"/>
              <a:t>new </a:t>
            </a:r>
            <a:r>
              <a:rPr lang="en-AU" dirty="0" smtClean="0"/>
              <a:t>technologies, funded jointly by </a:t>
            </a:r>
            <a:r>
              <a:rPr lang="en-AU" dirty="0"/>
              <a:t>the </a:t>
            </a:r>
            <a:r>
              <a:rPr lang="en-AU" dirty="0" smtClean="0"/>
              <a:t>Australian and </a:t>
            </a:r>
            <a:r>
              <a:rPr lang="en-AU" dirty="0"/>
              <a:t>New Zealand </a:t>
            </a:r>
            <a:r>
              <a:rPr lang="en-AU" dirty="0" smtClean="0"/>
              <a:t>Governments ($12M/$2M)</a:t>
            </a:r>
          </a:p>
          <a:p>
            <a:endParaRPr lang="en-NZ" dirty="0"/>
          </a:p>
          <a:p>
            <a:pPr lvl="0"/>
            <a:r>
              <a:rPr lang="en-AU" dirty="0" smtClean="0"/>
              <a:t>Geoscience </a:t>
            </a:r>
            <a:r>
              <a:rPr lang="en-AU" dirty="0"/>
              <a:t>Australia, in partnership with Land Information New Zealand (LINZ) and the Cooperative Research Centre for Spatial Information (CRCSI</a:t>
            </a:r>
            <a:r>
              <a:rPr lang="en-AU" dirty="0" smtClean="0"/>
              <a:t>)</a:t>
            </a:r>
          </a:p>
          <a:p>
            <a:pPr marL="0" lvl="0" indent="0">
              <a:buNone/>
            </a:pPr>
            <a:endParaRPr lang="en-AU" dirty="0" smtClean="0"/>
          </a:p>
          <a:p>
            <a:pPr lvl="0"/>
            <a:r>
              <a:rPr lang="en-AU" dirty="0" smtClean="0"/>
              <a:t>Working with:</a:t>
            </a:r>
          </a:p>
          <a:p>
            <a:pPr lvl="1"/>
            <a:r>
              <a:rPr lang="en-AU" dirty="0" smtClean="0"/>
              <a:t>10 </a:t>
            </a:r>
            <a:r>
              <a:rPr lang="en-AU" dirty="0"/>
              <a:t>industry </a:t>
            </a:r>
            <a:r>
              <a:rPr lang="en-AU" dirty="0" smtClean="0"/>
              <a:t>sectors</a:t>
            </a:r>
          </a:p>
          <a:p>
            <a:pPr lvl="1"/>
            <a:r>
              <a:rPr lang="en-AU" dirty="0" smtClean="0"/>
              <a:t>30 </a:t>
            </a:r>
            <a:r>
              <a:rPr lang="en-AU" dirty="0"/>
              <a:t>organisations and </a:t>
            </a:r>
            <a:r>
              <a:rPr lang="en-AU" dirty="0" smtClean="0"/>
              <a:t>businesses</a:t>
            </a:r>
          </a:p>
          <a:p>
            <a:pPr lvl="1"/>
            <a:endParaRPr lang="en-AU" dirty="0"/>
          </a:p>
          <a:p>
            <a:r>
              <a:rPr lang="en-AU" dirty="0" smtClean="0"/>
              <a:t>Aim - to identify the benefits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904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30408" cy="727401"/>
          </a:xfrm>
        </p:spPr>
        <p:txBody>
          <a:bodyPr/>
          <a:lstStyle/>
          <a:p>
            <a:r>
              <a:rPr lang="en-NZ" dirty="0" smtClean="0"/>
              <a:t>SBAS Benefits to Aviation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22" y="1268760"/>
            <a:ext cx="8002344" cy="3300150"/>
          </a:xfrm>
        </p:spPr>
        <p:txBody>
          <a:bodyPr/>
          <a:lstStyle/>
          <a:p>
            <a:pPr lvl="0"/>
            <a:r>
              <a:rPr lang="en-AU" dirty="0" smtClean="0"/>
              <a:t>SBAS </a:t>
            </a:r>
            <a:r>
              <a:rPr lang="en-AU" dirty="0"/>
              <a:t>assisted </a:t>
            </a:r>
            <a:r>
              <a:rPr lang="en-AU" dirty="0" smtClean="0"/>
              <a:t>approaches </a:t>
            </a:r>
            <a:r>
              <a:rPr lang="en-AU" dirty="0"/>
              <a:t>are </a:t>
            </a:r>
            <a:r>
              <a:rPr lang="en-AU" dirty="0" smtClean="0"/>
              <a:t>8 </a:t>
            </a:r>
            <a:r>
              <a:rPr lang="en-AU" dirty="0"/>
              <a:t>times safer than approaches that use ground-based navigation </a:t>
            </a:r>
            <a:r>
              <a:rPr lang="en-AU" dirty="0" smtClean="0"/>
              <a:t>aids</a:t>
            </a:r>
          </a:p>
          <a:p>
            <a:pPr lvl="0"/>
            <a:endParaRPr lang="en-NZ" dirty="0"/>
          </a:p>
          <a:p>
            <a:pPr lvl="0"/>
            <a:r>
              <a:rPr lang="en-AU" dirty="0"/>
              <a:t>SBAS technology will decrease the likelihood that </a:t>
            </a:r>
            <a:r>
              <a:rPr lang="en-AU" dirty="0" smtClean="0"/>
              <a:t>flights </a:t>
            </a:r>
            <a:r>
              <a:rPr lang="en-AU" dirty="0"/>
              <a:t>will be cancelled or diverted due to weather, or that multiple attempts at landing will be </a:t>
            </a:r>
            <a:r>
              <a:rPr lang="en-AU" dirty="0" smtClean="0"/>
              <a:t>required</a:t>
            </a:r>
          </a:p>
          <a:p>
            <a:pPr marL="0" lvl="0" indent="0">
              <a:buNone/>
            </a:pPr>
            <a:r>
              <a:rPr lang="en-AU" dirty="0" smtClean="0"/>
              <a:t> </a:t>
            </a:r>
            <a:endParaRPr lang="en-NZ" dirty="0"/>
          </a:p>
          <a:p>
            <a:pPr lvl="0"/>
            <a:r>
              <a:rPr lang="en-AU" dirty="0"/>
              <a:t>SBAS provides both safety and efficiency benefits for suitably equipped aircraft, particularly those aircraft operating </a:t>
            </a:r>
            <a:r>
              <a:rPr lang="en-AU" dirty="0" smtClean="0"/>
              <a:t>in</a:t>
            </a:r>
            <a:r>
              <a:rPr lang="en-AU" dirty="0" smtClean="0"/>
              <a:t>to </a:t>
            </a:r>
            <a:r>
              <a:rPr lang="en-AU" dirty="0"/>
              <a:t>regional and remote </a:t>
            </a:r>
            <a:r>
              <a:rPr lang="en-AU" dirty="0" smtClean="0"/>
              <a:t>aerodromes</a:t>
            </a:r>
            <a:endParaRPr lang="en-NZ" dirty="0"/>
          </a:p>
          <a:p>
            <a:pPr marL="0" indent="0">
              <a:buNone/>
            </a:pPr>
            <a:r>
              <a:rPr lang="en-AU" b="1" i="1" dirty="0"/>
              <a:t> 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2725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002344" cy="3300150"/>
          </a:xfrm>
        </p:spPr>
        <p:txBody>
          <a:bodyPr/>
          <a:lstStyle/>
          <a:p>
            <a:pPr marL="0" indent="0">
              <a:buNone/>
            </a:pPr>
            <a:r>
              <a:rPr lang="en-AU" b="1" i="1" dirty="0" smtClean="0"/>
              <a:t>SBAS Technical </a:t>
            </a:r>
            <a:r>
              <a:rPr lang="en-AU" b="1" i="1" dirty="0"/>
              <a:t>Information </a:t>
            </a:r>
            <a:endParaRPr lang="en-NZ" dirty="0"/>
          </a:p>
          <a:p>
            <a:pPr lvl="0"/>
            <a:r>
              <a:rPr lang="en-AU" dirty="0"/>
              <a:t>Three </a:t>
            </a:r>
            <a:r>
              <a:rPr lang="en-AU" dirty="0" smtClean="0"/>
              <a:t>technologies </a:t>
            </a:r>
            <a:r>
              <a:rPr lang="en-AU" dirty="0"/>
              <a:t>are being trialled, first generation SBAS, second generation SBAS and Precise Point </a:t>
            </a:r>
            <a:r>
              <a:rPr lang="en-AU" dirty="0" smtClean="0"/>
              <a:t>Positioning (PPP). </a:t>
            </a:r>
            <a:endParaRPr lang="en-NZ" dirty="0"/>
          </a:p>
          <a:p>
            <a:pPr lvl="0"/>
            <a:r>
              <a:rPr lang="en-AU" dirty="0"/>
              <a:t>First generation SBAS technology improves positioning accuracy to within half a metre. </a:t>
            </a:r>
            <a:r>
              <a:rPr lang="en-AU" dirty="0" smtClean="0"/>
              <a:t>PPP (experimental) potentially </a:t>
            </a:r>
            <a:r>
              <a:rPr lang="en-AU" dirty="0"/>
              <a:t>ten centimetres.</a:t>
            </a:r>
            <a:endParaRPr lang="en-NZ" dirty="0"/>
          </a:p>
          <a:p>
            <a:pPr lvl="0"/>
            <a:r>
              <a:rPr lang="en-AU" dirty="0"/>
              <a:t>F</a:t>
            </a:r>
            <a:r>
              <a:rPr lang="en-AU" dirty="0" smtClean="0"/>
              <a:t>irst </a:t>
            </a:r>
            <a:r>
              <a:rPr lang="en-AU" dirty="0"/>
              <a:t>time anywhere in the world that second generation SBAS signals have been transmitted. </a:t>
            </a:r>
            <a:endParaRPr lang="en-NZ" dirty="0"/>
          </a:p>
          <a:p>
            <a:pPr lvl="0"/>
            <a:r>
              <a:rPr lang="en-AU" dirty="0"/>
              <a:t>The new technologies augment and </a:t>
            </a:r>
            <a:r>
              <a:rPr lang="en-AU" dirty="0" smtClean="0"/>
              <a:t>correct </a:t>
            </a:r>
            <a:r>
              <a:rPr lang="en-AU" dirty="0"/>
              <a:t>GPS and Galileo </a:t>
            </a:r>
            <a:r>
              <a:rPr lang="en-AU" dirty="0" smtClean="0"/>
              <a:t>signals, </a:t>
            </a:r>
            <a:r>
              <a:rPr lang="en-AU" dirty="0"/>
              <a:t>improving accuracy, integrity, continuity and availability.</a:t>
            </a:r>
            <a:endParaRPr lang="en-NZ" dirty="0"/>
          </a:p>
          <a:p>
            <a:pPr lvl="0"/>
            <a:r>
              <a:rPr lang="en-AU" dirty="0" smtClean="0"/>
              <a:t>Ernst </a:t>
            </a:r>
            <a:r>
              <a:rPr lang="en-AU" dirty="0"/>
              <a:t>and Young have been contracted to conduct an independent evaluation of the economic and social benefits of SBAS for the Australasian region.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673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30408" cy="727401"/>
          </a:xfrm>
        </p:spPr>
        <p:txBody>
          <a:bodyPr/>
          <a:lstStyle/>
          <a:p>
            <a:r>
              <a:rPr lang="en-US" dirty="0" smtClean="0"/>
              <a:t>Aim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002344" cy="3300150"/>
          </a:xfrm>
        </p:spPr>
        <p:txBody>
          <a:bodyPr/>
          <a:lstStyle/>
          <a:p>
            <a:r>
              <a:rPr lang="en-US" dirty="0" smtClean="0"/>
              <a:t>To bring you ‘up to date’ with how Performance Based Navigation is being implemented in New Zealand</a:t>
            </a:r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09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30408" cy="727401"/>
          </a:xfrm>
        </p:spPr>
        <p:txBody>
          <a:bodyPr/>
          <a:lstStyle/>
          <a:p>
            <a:pPr algn="ctr"/>
            <a:r>
              <a:rPr lang="en-US" dirty="0" smtClean="0"/>
              <a:t>Scope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02344" cy="3300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Introduction – the Global and National perspective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Where NZ is heading with PBN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he benefits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PBN journey – where are we today?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GA and PBN – In the margins?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future – Satellite Based Augmentation System – dream or reality?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96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8" y="325335"/>
            <a:ext cx="8030408" cy="727401"/>
          </a:xfrm>
        </p:spPr>
        <p:txBody>
          <a:bodyPr anchor="t" anchorCtr="0"/>
          <a:lstStyle/>
          <a:p>
            <a:pPr algn="ctr"/>
            <a:r>
              <a:rPr lang="en-US" dirty="0"/>
              <a:t>The Global Perspective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340768"/>
            <a:ext cx="5544616" cy="4104456"/>
          </a:xfrm>
        </p:spPr>
        <p:txBody>
          <a:bodyPr/>
          <a:lstStyle/>
          <a:p>
            <a:r>
              <a:rPr lang="en-US" sz="2000" dirty="0" smtClean="0"/>
              <a:t>Global Air Navigation Plan – sustaining and growing the benefits of air travel - Priority for ICAO – rolling out PBN</a:t>
            </a:r>
          </a:p>
          <a:p>
            <a:endParaRPr lang="en-US" sz="2000" dirty="0" smtClean="0"/>
          </a:p>
          <a:p>
            <a:r>
              <a:rPr lang="en-US" sz="2000" dirty="0" smtClean="0"/>
              <a:t>Why – to reduce emissions, sustain and improve safety, make air travel cheaper and more accessible to people</a:t>
            </a:r>
          </a:p>
          <a:p>
            <a:endParaRPr lang="en-US" sz="2000" dirty="0" smtClean="0"/>
          </a:p>
          <a:p>
            <a:r>
              <a:rPr lang="en-US" sz="2000" dirty="0" smtClean="0"/>
              <a:t>We are part of the global community – PBN isn’t simply a local initiative – but why is it relevant to GA?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7"/>
            <a:ext cx="2808312" cy="39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ctr"/>
            <a:r>
              <a:rPr lang="en-US" dirty="0"/>
              <a:t>The National Perspective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340768"/>
            <a:ext cx="5554072" cy="3698658"/>
          </a:xfrm>
        </p:spPr>
        <p:txBody>
          <a:bodyPr/>
          <a:lstStyle/>
          <a:p>
            <a:r>
              <a:rPr lang="en-US" sz="1800" dirty="0" smtClean="0"/>
              <a:t>PBN is part of a wider national plan, the ‘NAANP’ which is already delivering safety, environmental, </a:t>
            </a:r>
            <a:r>
              <a:rPr lang="en-US" sz="1800" dirty="0"/>
              <a:t>economic and social benefits to everyone in New Zealand through NSS</a:t>
            </a:r>
          </a:p>
          <a:p>
            <a:endParaRPr lang="en-US" sz="800" dirty="0"/>
          </a:p>
          <a:p>
            <a:r>
              <a:rPr lang="en-US" sz="1800" dirty="0"/>
              <a:t>PBN is the primary driver delivering benefits</a:t>
            </a:r>
          </a:p>
          <a:p>
            <a:endParaRPr lang="en-US" sz="800" dirty="0"/>
          </a:p>
          <a:p>
            <a:r>
              <a:rPr lang="en-US" sz="1800" dirty="0"/>
              <a:t>Whole of aviation system involved – not just </a:t>
            </a:r>
            <a:r>
              <a:rPr lang="en-US" sz="1800" dirty="0" smtClean="0"/>
              <a:t>airlines and major airports – part of a wider national system</a:t>
            </a:r>
          </a:p>
          <a:p>
            <a:r>
              <a:rPr lang="en-US" sz="1800" dirty="0"/>
              <a:t>Benefits to communities include:</a:t>
            </a:r>
          </a:p>
          <a:p>
            <a:endParaRPr lang="en-US" sz="1200" dirty="0"/>
          </a:p>
          <a:p>
            <a:pPr lvl="1"/>
            <a:r>
              <a:rPr lang="en-US" sz="1400" dirty="0"/>
              <a:t>improving the ability of medical flights and helicopter rescue flights to access small airports and accident sites and deliver critically ill patients directly to hospital in poor weather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Providing air access and aviation support to communities during emergencies e.g. earthquakes</a:t>
            </a:r>
          </a:p>
          <a:p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0" y="1340768"/>
            <a:ext cx="2618196" cy="36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Where New Zealand is heading with PBN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916832"/>
            <a:ext cx="8002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ICAO Assembly Resolution A36-23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PBN will be the primary means of navigation in NZ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Moving away from conventional ground-based navigation-aids to satellite-based navigation aids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GNSS (GPS) is the navigation service for deployment of PBN in New Zealand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Zealand is aiming for a full PBN operational environment by 2023 </a:t>
            </a:r>
          </a:p>
        </p:txBody>
      </p:sp>
    </p:spTree>
    <p:extLst>
      <p:ext uri="{BB962C8B-B14F-4D97-AF65-F5344CB8AC3E}">
        <p14:creationId xmlns:p14="http://schemas.microsoft.com/office/powerpoint/2010/main" val="426945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Enablers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22" y="1268760"/>
            <a:ext cx="8002344" cy="3300150"/>
          </a:xfrm>
        </p:spPr>
        <p:txBody>
          <a:bodyPr/>
          <a:lstStyle/>
          <a:p>
            <a:r>
              <a:rPr lang="en-NZ" dirty="0" smtClean="0"/>
              <a:t>PBN Implementation </a:t>
            </a:r>
            <a:r>
              <a:rPr lang="en-NZ" dirty="0" smtClean="0"/>
              <a:t>Plans </a:t>
            </a:r>
            <a:r>
              <a:rPr lang="en-NZ" dirty="0" smtClean="0"/>
              <a:t>– 2009/2017</a:t>
            </a:r>
          </a:p>
          <a:p>
            <a:r>
              <a:rPr lang="en-NZ" dirty="0" smtClean="0"/>
              <a:t>PBN roll-out controlled </a:t>
            </a:r>
            <a:r>
              <a:rPr lang="en-NZ" dirty="0" smtClean="0"/>
              <a:t>aerodromes - 2009</a:t>
            </a:r>
            <a:endParaRPr lang="en-NZ" dirty="0" smtClean="0"/>
          </a:p>
          <a:p>
            <a:r>
              <a:rPr lang="en-NZ" dirty="0" smtClean="0"/>
              <a:t>PBN regulatory framework </a:t>
            </a:r>
            <a:r>
              <a:rPr lang="en-NZ" dirty="0" smtClean="0"/>
              <a:t>project - underway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Education</a:t>
            </a:r>
          </a:p>
          <a:p>
            <a:pPr lvl="1"/>
            <a:r>
              <a:rPr lang="en-NZ" dirty="0" smtClean="0"/>
              <a:t>‘Approach’ PBN forum</a:t>
            </a:r>
          </a:p>
          <a:p>
            <a:pPr lvl="1"/>
            <a:r>
              <a:rPr lang="en-NZ" dirty="0" smtClean="0"/>
              <a:t>NSS </a:t>
            </a:r>
            <a:r>
              <a:rPr lang="en-NZ" dirty="0" smtClean="0"/>
              <a:t>website - videos </a:t>
            </a:r>
            <a:endParaRPr lang="en-NZ" dirty="0" smtClean="0"/>
          </a:p>
          <a:p>
            <a:pPr lvl="1"/>
            <a:r>
              <a:rPr lang="en-NZ" dirty="0" smtClean="0"/>
              <a:t>NSS </a:t>
            </a:r>
            <a:r>
              <a:rPr lang="en-NZ" dirty="0" smtClean="0"/>
              <a:t>Roadshows – discussions and advice</a:t>
            </a:r>
            <a:endParaRPr lang="en-NZ" dirty="0" smtClean="0"/>
          </a:p>
          <a:p>
            <a:pPr lvl="1"/>
            <a:r>
              <a:rPr lang="en-NZ" dirty="0" smtClean="0"/>
              <a:t>NSS Conference </a:t>
            </a:r>
            <a:r>
              <a:rPr lang="en-NZ" dirty="0" smtClean="0"/>
              <a:t>workshop – 15/16 May Auckland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780928"/>
            <a:ext cx="3888432" cy="13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7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16" y="325335"/>
            <a:ext cx="8534464" cy="727401"/>
          </a:xfrm>
        </p:spPr>
        <p:txBody>
          <a:bodyPr anchor="t" anchorCtr="0"/>
          <a:lstStyle/>
          <a:p>
            <a:pPr algn="ctr"/>
            <a:r>
              <a:rPr lang="en-NZ" dirty="0"/>
              <a:t>Safety Benefit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268760"/>
            <a:ext cx="5472608" cy="3960440"/>
          </a:xfrm>
          <a:prstGeom prst="rect">
            <a:avLst/>
          </a:prstGeom>
        </p:spPr>
        <p:txBody>
          <a:bodyPr numCol="1"/>
          <a:lstStyle>
            <a:lvl1pPr indent="0" defTabSz="457200">
              <a:spcBef>
                <a:spcPct val="20000"/>
              </a:spcBef>
              <a:buFont typeface="Arial"/>
              <a:buNone/>
              <a:defRPr sz="2400" b="1" i="0">
                <a:solidFill>
                  <a:srgbClr val="58595B"/>
                </a:solidFill>
                <a:latin typeface="Source Sans Pro"/>
                <a:cs typeface="Source Sans Pro"/>
              </a:defRPr>
            </a:lvl1pPr>
            <a:lvl2pPr marL="742950" indent="-285750" defTabSz="457200">
              <a:spcBef>
                <a:spcPct val="20000"/>
              </a:spcBef>
              <a:buFont typeface="Arial"/>
              <a:buChar char="•"/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2pPr>
            <a:lvl3pPr marL="1143000" indent="-228600" defTabSz="457200">
              <a:spcBef>
                <a:spcPct val="20000"/>
              </a:spcBef>
              <a:buFont typeface="Lucida Grande"/>
              <a:buChar char="-"/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3pPr>
            <a:lvl4pPr marL="1600200" indent="-228600" defTabSz="457200">
              <a:spcBef>
                <a:spcPct val="20000"/>
              </a:spcBef>
              <a:buFont typeface="Lucida Grande"/>
              <a:buChar char="-"/>
              <a:defRPr sz="2400" b="0" i="0">
                <a:solidFill>
                  <a:srgbClr val="58595B"/>
                </a:solidFill>
                <a:latin typeface="Source Sans Pro"/>
                <a:cs typeface="Source Sans Pro"/>
              </a:defRPr>
            </a:lvl4pPr>
            <a:lvl5pPr marL="2057400" indent="-228600" defTabSz="457200">
              <a:spcBef>
                <a:spcPct val="20000"/>
              </a:spcBef>
              <a:buFont typeface="Arial"/>
              <a:buChar char="»"/>
              <a:defRPr sz="2400">
                <a:solidFill>
                  <a:srgbClr val="58595B"/>
                </a:solidFill>
                <a:latin typeface="Open sans"/>
                <a:cs typeface="Open sans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b="0" dirty="0"/>
              <a:t>Instrument approaches with lateral guidance </a:t>
            </a:r>
            <a:r>
              <a:rPr lang="en-NZ" sz="2000" dirty="0"/>
              <a:t>25 times safer </a:t>
            </a:r>
            <a:r>
              <a:rPr lang="en-NZ" sz="2000" b="0" dirty="0"/>
              <a:t>than circling/visual approaches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b="0" dirty="0"/>
              <a:t>PBN procedures facilitate traffic flow – </a:t>
            </a:r>
            <a:r>
              <a:rPr lang="en-NZ" sz="2000" dirty="0"/>
              <a:t>reduce conflict </a:t>
            </a:r>
            <a:r>
              <a:rPr lang="en-NZ" sz="2000" b="0" dirty="0"/>
              <a:t>between aircraft and </a:t>
            </a:r>
            <a:r>
              <a:rPr lang="en-NZ" sz="2000" b="0" dirty="0" smtClean="0"/>
              <a:t>holds/diversions </a:t>
            </a:r>
            <a:r>
              <a:rPr lang="en-NZ" sz="1400" b="0" dirty="0" smtClean="0"/>
              <a:t>(ADS-B and ATM are part of this)</a:t>
            </a:r>
            <a:endParaRPr lang="en-NZ" sz="2000" b="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b="0" dirty="0"/>
              <a:t>Approaches with vertical guidance (APV) </a:t>
            </a:r>
            <a:r>
              <a:rPr lang="en-NZ" sz="2000" dirty="0"/>
              <a:t>8 times safer </a:t>
            </a:r>
            <a:r>
              <a:rPr lang="en-NZ" sz="2000" b="0" dirty="0"/>
              <a:t>than legacy </a:t>
            </a:r>
            <a:r>
              <a:rPr lang="en-NZ" sz="2000" b="0" dirty="0" smtClean="0"/>
              <a:t>non-precision approaches</a:t>
            </a:r>
            <a:endParaRPr lang="en-NZ" sz="2000" b="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b="0" dirty="0"/>
              <a:t>Since PBN implementation in NZ, and additional </a:t>
            </a:r>
            <a:r>
              <a:rPr lang="en-NZ" sz="2000" dirty="0"/>
              <a:t>2.2 million passengers</a:t>
            </a:r>
            <a:r>
              <a:rPr lang="en-NZ" sz="2000" b="0" dirty="0"/>
              <a:t> protected by vertical guidance </a:t>
            </a:r>
          </a:p>
          <a:p>
            <a:endParaRPr lang="en-NZ" sz="20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8" y="1340768"/>
            <a:ext cx="27205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Benefits being delivered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566" y="706268"/>
            <a:ext cx="8002344" cy="3300150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 </a:t>
            </a:r>
          </a:p>
          <a:p>
            <a:endParaRPr lang="en-NZ" dirty="0"/>
          </a:p>
          <a:p>
            <a:r>
              <a:rPr lang="en-NZ" sz="2000" dirty="0" smtClean="0"/>
              <a:t>SAFETY - 2.2M more passengers per year in the network protected by vertical approach component 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  <a:p>
            <a:endParaRPr lang="en-NZ" sz="2000" dirty="0" smtClean="0"/>
          </a:p>
          <a:p>
            <a:r>
              <a:rPr lang="en-NZ" sz="2000" dirty="0" smtClean="0"/>
              <a:t>ENVIRONMENT - 4.8 Million Kg less CO2</a:t>
            </a:r>
            <a:endParaRPr lang="en-N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1" y="1412776"/>
            <a:ext cx="1585375" cy="159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44" y="3645024"/>
            <a:ext cx="1520754" cy="14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5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CSB brand colours 1">
      <a:dk1>
        <a:srgbClr val="58595B"/>
      </a:dk1>
      <a:lt1>
        <a:sysClr val="window" lastClr="FFFFFF"/>
      </a:lt1>
      <a:dk2>
        <a:srgbClr val="004153"/>
      </a:dk2>
      <a:lt2>
        <a:srgbClr val="FFFFFF"/>
      </a:lt2>
      <a:accent1>
        <a:srgbClr val="816E2C"/>
      </a:accent1>
      <a:accent2>
        <a:srgbClr val="009BBB"/>
      </a:accent2>
      <a:accent3>
        <a:srgbClr val="007A87"/>
      </a:accent3>
      <a:accent4>
        <a:srgbClr val="BD4F19"/>
      </a:accent4>
      <a:accent5>
        <a:srgbClr val="CE8E00"/>
      </a:accent5>
      <a:accent6>
        <a:srgbClr val="6A7029"/>
      </a:accent6>
      <a:hlink>
        <a:srgbClr val="009BBB"/>
      </a:hlink>
      <a:folHlink>
        <a:srgbClr val="007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 anchorCtr="0"/>
      <a:lstStyle>
        <a:defPPr>
          <a:defRPr sz="3600" b="0" i="0" dirty="0" smtClean="0">
            <a:solidFill>
              <a:schemeClr val="bg1"/>
            </a:solidFill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BDD472D517C439EA5AB6EFB7E5AD7" ma:contentTypeVersion="3" ma:contentTypeDescription="Create a new document." ma:contentTypeScope="" ma:versionID="722f420e8c77bc009cf528a5fc1fe662">
  <xsd:schema xmlns:xsd="http://www.w3.org/2001/XMLSchema" xmlns:xs="http://www.w3.org/2001/XMLSchema" xmlns:p="http://schemas.microsoft.com/office/2006/metadata/properties" xmlns:ns2="a881dd26-fc78-4bc4-9cf7-47b789b5d30a" targetNamespace="http://schemas.microsoft.com/office/2006/metadata/properties" ma:root="true" ma:fieldsID="9badfaa6e6072f247ace6db1ffa5ec73" ns2:_="">
    <xsd:import namespace="a881dd26-fc78-4bc4-9cf7-47b789b5d30a"/>
    <xsd:element name="properties">
      <xsd:complexType>
        <xsd:sequence>
          <xsd:element name="documentManagement">
            <xsd:complexType>
              <xsd:all>
                <xsd:element ref="ns2:Governance_x0020_Document" minOccurs="0"/>
                <xsd:element ref="ns2:Programme_x0020_Document" minOccurs="0"/>
                <xsd:element ref="ns2:Project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dd26-fc78-4bc4-9cf7-47b789b5d30a" elementFormDefault="qualified">
    <xsd:import namespace="http://schemas.microsoft.com/office/2006/documentManagement/types"/>
    <xsd:import namespace="http://schemas.microsoft.com/office/infopath/2007/PartnerControls"/>
    <xsd:element name="Governance_x0020_Document" ma:index="2" nillable="true" ma:displayName="Governance Document" ma:default="1" ma:internalName="Governance_x0020_Document">
      <xsd:simpleType>
        <xsd:restriction base="dms:Boolean"/>
      </xsd:simpleType>
    </xsd:element>
    <xsd:element name="Programme_x0020_Document" ma:index="3" nillable="true" ma:displayName="Programme Document" ma:default="1" ma:internalName="Programme_x0020_Document">
      <xsd:simpleType>
        <xsd:restriction base="dms:Boolean"/>
      </xsd:simpleType>
    </xsd:element>
    <xsd:element name="Project_x0020_Document" ma:index="4" nillable="true" ma:displayName="Project Document" ma:default="1" ma:internalName="Project_x0020_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rogramme_x0020_Document xmlns="a881dd26-fc78-4bc4-9cf7-47b789b5d30a">true</Programme_x0020_Document>
    <Project_x0020_Document xmlns="a881dd26-fc78-4bc4-9cf7-47b789b5d30a">false</Project_x0020_Document>
    <Governance_x0020_Document xmlns="a881dd26-fc78-4bc4-9cf7-47b789b5d30a">true</Governance_x0020_Document>
  </documentManagement>
</p:properties>
</file>

<file path=customXml/itemProps1.xml><?xml version="1.0" encoding="utf-8"?>
<ds:datastoreItem xmlns:ds="http://schemas.openxmlformats.org/officeDocument/2006/customXml" ds:itemID="{6A665BCC-C9D7-41AD-AF65-A39D281E6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81dd26-fc78-4bc4-9cf7-47b789b5d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ABACA-CBD5-4963-855C-2C9E753CA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6F53EF-21FB-4706-A2D5-D226008E423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881dd26-fc78-4bc4-9cf7-47b789b5d3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879</Words>
  <Application>Microsoft Office PowerPoint</Application>
  <PresentationFormat>On-screen Show (4:3)</PresentationFormat>
  <Paragraphs>109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Grande</vt:lpstr>
      <vt:lpstr>Open sans</vt:lpstr>
      <vt:lpstr>Segoe Print</vt:lpstr>
      <vt:lpstr>Source Sans Pro</vt:lpstr>
      <vt:lpstr>1_Office Theme</vt:lpstr>
      <vt:lpstr> Steve Smyth Director New Southern Sky  Performance Based Navigation (PBN) Implementation in New Zealand </vt:lpstr>
      <vt:lpstr>Aim </vt:lpstr>
      <vt:lpstr>Scope </vt:lpstr>
      <vt:lpstr>The Global Perspective</vt:lpstr>
      <vt:lpstr>The National Perspective</vt:lpstr>
      <vt:lpstr>Where New Zealand is heading with PBN </vt:lpstr>
      <vt:lpstr>Enablers</vt:lpstr>
      <vt:lpstr>Safety Benefit Analysis</vt:lpstr>
      <vt:lpstr>Benefits being delivered</vt:lpstr>
      <vt:lpstr>APV by the numbers</vt:lpstr>
      <vt:lpstr>How does GA Fit into this picture?</vt:lpstr>
      <vt:lpstr>How does GA Fit into this picture?</vt:lpstr>
      <vt:lpstr>Benefits to GA</vt:lpstr>
      <vt:lpstr>Challenges</vt:lpstr>
      <vt:lpstr>The Future - SBAS Test-bed </vt:lpstr>
      <vt:lpstr>SBAS Benefits to Aviation </vt:lpstr>
      <vt:lpstr>PowerPoint Presentation</vt:lpstr>
    </vt:vector>
  </TitlesOfParts>
  <Company>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Southern Sky Update to ACAG 23 July 2014</dc:title>
  <dc:creator>Steve Smyth</dc:creator>
  <cp:lastModifiedBy>Steve Smyth</cp:lastModifiedBy>
  <cp:revision>320</cp:revision>
  <cp:lastPrinted>2018-03-14T23:57:50Z</cp:lastPrinted>
  <dcterms:created xsi:type="dcterms:W3CDTF">2014-07-18T04:13:17Z</dcterms:created>
  <dcterms:modified xsi:type="dcterms:W3CDTF">2018-03-26T19:11:37Z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0x0101001ACBDD472D517C439EA5AB6EFB7E5AD7</vt:lpwstr>
  </property>
</Properties>
</file>